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5" r:id="rId3"/>
  </p:sldMasterIdLst>
  <p:notesMasterIdLst>
    <p:notesMasterId r:id="rId5"/>
  </p:notesMasterIdLst>
  <p:sldIdLst>
    <p:sldId id="270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/>
    <p:restoredTop sz="94710"/>
  </p:normalViewPr>
  <p:slideViewPr>
    <p:cSldViewPr snapToGrid="0" snapToObjects="1">
      <p:cViewPr>
        <p:scale>
          <a:sx n="50" d="100"/>
          <a:sy n="50" d="100"/>
        </p:scale>
        <p:origin x="6" y="-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9D8F-83A6-B647-AF5F-7FECB5753E0E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82BA-12D5-DF42-AA39-7ED00557F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6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991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2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2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6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8468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9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069" y="353486"/>
            <a:ext cx="7304132" cy="3396189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92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00" y="1004160"/>
            <a:ext cx="4951192" cy="22789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120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805210" y="852103"/>
            <a:ext cx="4798365" cy="249169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7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Pascal.Graf@hs-heilbronn.de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hyperlink" Target="mailto:rsteinke@stud.hs-heilbronn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hyperlink" Target="mailto:Nicolaj.Stache@hs-heilbronn.de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565EF3F8-7F36-8B4D-B569-396A65C0BB53}"/>
              </a:ext>
            </a:extLst>
          </p:cNvPr>
          <p:cNvSpPr txBox="1">
            <a:spLocks/>
          </p:cNvSpPr>
          <p:nvPr/>
        </p:nvSpPr>
        <p:spPr>
          <a:xfrm>
            <a:off x="1411817" y="41849257"/>
            <a:ext cx="27536774" cy="59594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rsteinke@stud.hs-heilbronn.de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Pascal.Graf@hs-heilbronn.de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Nicolaj.Stache@hs-heilbronn.de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Textplatzhalter 3">
            <a:extLst>
              <a:ext uri="{FF2B5EF4-FFF2-40B4-BE49-F238E27FC236}">
                <a16:creationId xmlns:a16="http://schemas.microsoft.com/office/drawing/2014/main" id="{AD58E36A-AD28-1445-9B07-E74DEE2089C9}"/>
              </a:ext>
            </a:extLst>
          </p:cNvPr>
          <p:cNvSpPr txBox="1">
            <a:spLocks/>
          </p:cNvSpPr>
          <p:nvPr/>
        </p:nvSpPr>
        <p:spPr>
          <a:xfrm>
            <a:off x="1369389" y="841110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Projektübersicht</a:t>
            </a:r>
          </a:p>
        </p:txBody>
      </p:sp>
      <p:sp>
        <p:nvSpPr>
          <p:cNvPr id="64" name="Textplatzhalter 6">
            <a:extLst>
              <a:ext uri="{FF2B5EF4-FFF2-40B4-BE49-F238E27FC236}">
                <a16:creationId xmlns:a16="http://schemas.microsoft.com/office/drawing/2014/main" id="{0BF9F852-ED39-274E-BF3E-7635E9833304}"/>
              </a:ext>
            </a:extLst>
          </p:cNvPr>
          <p:cNvSpPr txBox="1">
            <a:spLocks/>
          </p:cNvSpPr>
          <p:nvPr/>
        </p:nvSpPr>
        <p:spPr>
          <a:xfrm>
            <a:off x="1369393" y="25458159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Reinforcement Learning</a:t>
            </a:r>
          </a:p>
        </p:txBody>
      </p:sp>
      <p:sp>
        <p:nvSpPr>
          <p:cNvPr id="65" name="Textplatzhalter 6">
            <a:extLst>
              <a:ext uri="{FF2B5EF4-FFF2-40B4-BE49-F238E27FC236}">
                <a16:creationId xmlns:a16="http://schemas.microsoft.com/office/drawing/2014/main" id="{43E93AB3-F722-0844-912D-A135725C99E9}"/>
              </a:ext>
            </a:extLst>
          </p:cNvPr>
          <p:cNvSpPr txBox="1">
            <a:spLocks/>
          </p:cNvSpPr>
          <p:nvPr/>
        </p:nvSpPr>
        <p:spPr>
          <a:xfrm>
            <a:off x="15687395" y="25466180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Training</a:t>
            </a:r>
          </a:p>
        </p:txBody>
      </p:sp>
      <p:sp>
        <p:nvSpPr>
          <p:cNvPr id="71" name="Textplatzhalter 14">
            <a:extLst>
              <a:ext uri="{FF2B5EF4-FFF2-40B4-BE49-F238E27FC236}">
                <a16:creationId xmlns:a16="http://schemas.microsoft.com/office/drawing/2014/main" id="{ECD31995-7943-1742-84F3-6D3B279815C7}"/>
              </a:ext>
            </a:extLst>
          </p:cNvPr>
          <p:cNvSpPr txBox="1">
            <a:spLocks/>
          </p:cNvSpPr>
          <p:nvPr/>
        </p:nvSpPr>
        <p:spPr>
          <a:xfrm>
            <a:off x="1332248" y="36223798"/>
            <a:ext cx="13231778" cy="520494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6407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799" b="1" dirty="0"/>
          </a:p>
          <a:p>
            <a:endParaRPr lang="en-US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A72A518F-ABC5-7D4A-9F6B-8784C590285D}"/>
              </a:ext>
            </a:extLst>
          </p:cNvPr>
          <p:cNvCxnSpPr/>
          <p:nvPr/>
        </p:nvCxnSpPr>
        <p:spPr>
          <a:xfrm>
            <a:off x="1329711" y="15468543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33">
            <a:extLst>
              <a:ext uri="{FF2B5EF4-FFF2-40B4-BE49-F238E27FC236}">
                <a16:creationId xmlns:a16="http://schemas.microsoft.com/office/drawing/2014/main" id="{F6632E25-3918-1244-8171-145C79E723EA}"/>
              </a:ext>
            </a:extLst>
          </p:cNvPr>
          <p:cNvCxnSpPr/>
          <p:nvPr/>
        </p:nvCxnSpPr>
        <p:spPr>
          <a:xfrm>
            <a:off x="1367804" y="25029870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33">
            <a:extLst>
              <a:ext uri="{FF2B5EF4-FFF2-40B4-BE49-F238E27FC236}">
                <a16:creationId xmlns:a16="http://schemas.microsoft.com/office/drawing/2014/main" id="{0252C8AB-898D-AE4B-941C-0D9D5BA26A8E}"/>
              </a:ext>
            </a:extLst>
          </p:cNvPr>
          <p:cNvCxnSpPr/>
          <p:nvPr/>
        </p:nvCxnSpPr>
        <p:spPr>
          <a:xfrm>
            <a:off x="1405897" y="34843715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platzhalter 6">
            <a:extLst>
              <a:ext uri="{FF2B5EF4-FFF2-40B4-BE49-F238E27FC236}">
                <a16:creationId xmlns:a16="http://schemas.microsoft.com/office/drawing/2014/main" id="{B37B6A08-F4B9-5A4A-9C70-B99BCCBF98C3}"/>
              </a:ext>
            </a:extLst>
          </p:cNvPr>
          <p:cNvSpPr txBox="1">
            <a:spLocks/>
          </p:cNvSpPr>
          <p:nvPr/>
        </p:nvSpPr>
        <p:spPr>
          <a:xfrm>
            <a:off x="136939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999" b="1" cap="none" dirty="0"/>
              <a:t>Zusammenfassung</a:t>
            </a:r>
          </a:p>
        </p:txBody>
      </p:sp>
      <p:sp>
        <p:nvSpPr>
          <p:cNvPr id="76" name="Textplatzhalter 6">
            <a:extLst>
              <a:ext uri="{FF2B5EF4-FFF2-40B4-BE49-F238E27FC236}">
                <a16:creationId xmlns:a16="http://schemas.microsoft.com/office/drawing/2014/main" id="{631A7142-F3AC-154B-9D9F-1F7131A51732}"/>
              </a:ext>
            </a:extLst>
          </p:cNvPr>
          <p:cNvSpPr txBox="1">
            <a:spLocks/>
          </p:cNvSpPr>
          <p:nvPr/>
        </p:nvSpPr>
        <p:spPr>
          <a:xfrm>
            <a:off x="1568155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 err="1"/>
              <a:t>Quellen</a:t>
            </a:r>
            <a:endParaRPr lang="en-US" sz="3999" b="1" cap="none" dirty="0"/>
          </a:p>
        </p:txBody>
      </p:sp>
      <p:sp>
        <p:nvSpPr>
          <p:cNvPr id="77" name="Textplatzhalter 14">
            <a:extLst>
              <a:ext uri="{FF2B5EF4-FFF2-40B4-BE49-F238E27FC236}">
                <a16:creationId xmlns:a16="http://schemas.microsoft.com/office/drawing/2014/main" id="{BEAB105C-47DB-0A4F-AB65-261DC59A6712}"/>
              </a:ext>
            </a:extLst>
          </p:cNvPr>
          <p:cNvSpPr txBox="1">
            <a:spLocks/>
          </p:cNvSpPr>
          <p:nvPr/>
        </p:nvSpPr>
        <p:spPr>
          <a:xfrm>
            <a:off x="1352688" y="9369860"/>
            <a:ext cx="13231778" cy="581419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Motivation:</a:t>
            </a:r>
          </a:p>
          <a:p>
            <a:pPr marL="648000" lvl="0" indent="-432000">
              <a:buFont typeface="Arial" panose="020B0604020202020204" pitchFamily="34" charset="0"/>
              <a:buChar char="•"/>
            </a:pPr>
            <a:r>
              <a:rPr lang="de-DE" sz="2800" dirty="0"/>
              <a:t>Das Potential künstlicher Intelligenz an einem anschaulichen Demonstrator aufzeigen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800" dirty="0"/>
              <a:t>Ein KI-Agent soll das Spiel auf einem Niveau erlenen, um gegen menschliche Spieler spielen zu können</a:t>
            </a:r>
          </a:p>
          <a:p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Ansatz / Ziele: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Optimierung und Anpassung einer Unity-Simulation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Verbesserung und Erweiterung des HHN Reinforcement Learning Frameworks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Training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und Übertragung auf den realen Demonstrator mit Domain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Randomization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Techniken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Einbinden der Physik-Engine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in die Unity-Simulation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Training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mit Actor-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Methoden via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Selfplay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Parameter- und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Rewardstruktur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-Tuning mittels Training verschiedener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und Evaluation dieser mit einem Rating-Algorithmus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7DB6692-061F-0846-881A-506B9761FE02}"/>
              </a:ext>
            </a:extLst>
          </p:cNvPr>
          <p:cNvSpPr/>
          <p:nvPr/>
        </p:nvSpPr>
        <p:spPr>
          <a:xfrm>
            <a:off x="1" y="3726129"/>
            <a:ext cx="30275213" cy="455095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CF7D0ED3-E0F4-2C43-8F1A-27FBDB72E94B}"/>
              </a:ext>
            </a:extLst>
          </p:cNvPr>
          <p:cNvSpPr txBox="1">
            <a:spLocks/>
          </p:cNvSpPr>
          <p:nvPr/>
        </p:nvSpPr>
        <p:spPr>
          <a:xfrm>
            <a:off x="1283684" y="4149744"/>
            <a:ext cx="27572937" cy="2193000"/>
          </a:xfrm>
          <a:prstGeom prst="rect">
            <a:avLst/>
          </a:prstGeom>
        </p:spPr>
        <p:txBody>
          <a:bodyPr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Playing</a:t>
            </a:r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Air Hockey at a superhuman </a:t>
            </a:r>
            <a:r>
              <a:rPr lang="de-DE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harnessing</a:t>
            </a:r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Reinforcement Learning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itel 1">
            <a:extLst>
              <a:ext uri="{FF2B5EF4-FFF2-40B4-BE49-F238E27FC236}">
                <a16:creationId xmlns:a16="http://schemas.microsoft.com/office/drawing/2014/main" id="{A3DB0FF7-B3E3-844A-BDEB-E0A06C735D1E}"/>
              </a:ext>
            </a:extLst>
          </p:cNvPr>
          <p:cNvSpPr txBox="1">
            <a:spLocks/>
          </p:cNvSpPr>
          <p:nvPr/>
        </p:nvSpPr>
        <p:spPr>
          <a:xfrm>
            <a:off x="1418592" y="5922265"/>
            <a:ext cx="27572937" cy="2193000"/>
          </a:xfrm>
          <a:prstGeom prst="rect">
            <a:avLst/>
          </a:prstGeom>
        </p:spPr>
        <p:txBody>
          <a:bodyPr anchor="ctr"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Rico Steinke, Pascal Graf und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Nicolaj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 Stache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Automotive Systems Engineering, Heilbronn University of Applied Sciences</a:t>
            </a:r>
          </a:p>
        </p:txBody>
      </p:sp>
      <p:cxnSp>
        <p:nvCxnSpPr>
          <p:cNvPr id="89" name="Gerade Verbindung 33">
            <a:extLst>
              <a:ext uri="{FF2B5EF4-FFF2-40B4-BE49-F238E27FC236}">
                <a16:creationId xmlns:a16="http://schemas.microsoft.com/office/drawing/2014/main" id="{AE293FA5-B2C4-864B-8F67-001A142948FE}"/>
              </a:ext>
            </a:extLst>
          </p:cNvPr>
          <p:cNvCxnSpPr/>
          <p:nvPr/>
        </p:nvCxnSpPr>
        <p:spPr>
          <a:xfrm>
            <a:off x="1352688" y="41595002"/>
            <a:ext cx="2745072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E6CCF165-F676-569D-8116-5E7B884B9867}"/>
              </a:ext>
            </a:extLst>
          </p:cNvPr>
          <p:cNvSpPr txBox="1">
            <a:spLocks/>
          </p:cNvSpPr>
          <p:nvPr/>
        </p:nvSpPr>
        <p:spPr>
          <a:xfrm>
            <a:off x="1405897" y="16248879"/>
            <a:ext cx="7414691" cy="8526736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Physik-Simulation: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Verwendung von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(Multi-Joint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Contact) statt Unity-Engine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Hohe Simulationseffizienz in komplexen dynamischen Systemen mit kontaktreichem Verhalten [1]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Genaue Parametrisierung des Reibungs- und Kontaktverhaltens des Pucks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Verkleinerung des Domain Gap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Simulation der </a:t>
            </a: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-Komponenten: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Puck, menschlicher Pusher und KI-Pusher werden als Character abstrahiert, der die kinematischen Informationen beinhaltet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ArriveSteering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-Algorithmus macht Pusher steuerbar, indem ein menschlicher Spieler eine Zielposition per Mauseingabe angibt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Simulation ist spielbar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[4][5]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F192858-92CB-F8B7-95C4-53B3A398C00B}"/>
              </a:ext>
            </a:extLst>
          </p:cNvPr>
          <p:cNvSpPr txBox="1">
            <a:spLocks/>
          </p:cNvSpPr>
          <p:nvPr/>
        </p:nvSpPr>
        <p:spPr>
          <a:xfrm>
            <a:off x="1369393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-Simulation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0A884811-8E41-B145-254C-75E790324EC9}"/>
              </a:ext>
            </a:extLst>
          </p:cNvPr>
          <p:cNvSpPr txBox="1">
            <a:spLocks/>
          </p:cNvSpPr>
          <p:nvPr/>
        </p:nvSpPr>
        <p:spPr>
          <a:xfrm>
            <a:off x="15252851" y="15728296"/>
            <a:ext cx="13527586" cy="3824552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Visuelle Darstellung und User-Interface: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3D-Simulation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-Tischs aus Spielerperspektive oder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Topdown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-Ansicht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Info-Panel zur Steuerung und Themengebiet Reinforcement Learning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Cursor-Darstellung durch menschliche Hand mit verringerter Transparenz, wenn inaktiv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Animierte Torereignisse, Logo und Spielstände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Einfacher Wechsel zwischen Spiel gegen KI und Selfplay-Modus per Button-Klick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Steuerung des Cursors per Maus mit Mapping auf die Tischebene 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BB723C-9903-F53A-F7DF-0E34772129E8}"/>
              </a:ext>
            </a:extLst>
          </p:cNvPr>
          <p:cNvSpPr txBox="1">
            <a:spLocks/>
          </p:cNvSpPr>
          <p:nvPr/>
        </p:nvSpPr>
        <p:spPr>
          <a:xfrm>
            <a:off x="1418592" y="26083555"/>
            <a:ext cx="13521510" cy="6552809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Soft-Actor-</a:t>
            </a: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-Methode: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Actor: Bestimmt Action nach seiner Policy. Nutzt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-Feedback zur Optimierung der Policy. Die Policy stellt dabei eine Wahrscheinlichkeits-verteilung über mögliche Actions dar.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: Bewertet Qualität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      der Actions und hilft dem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      Agenten somit den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zu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imieren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2B40AD02-BEC9-6DF4-87B2-3F2A99E173FF}"/>
              </a:ext>
            </a:extLst>
          </p:cNvPr>
          <p:cNvSpPr txBox="1">
            <a:spLocks/>
          </p:cNvSpPr>
          <p:nvPr/>
        </p:nvSpPr>
        <p:spPr>
          <a:xfrm>
            <a:off x="15776275" y="29366692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solidFill>
                  <a:schemeClr val="accent1">
                    <a:lumMod val="75000"/>
                  </a:schemeClr>
                </a:solidFill>
              </a:rPr>
              <a:t>Bewertung</a:t>
            </a:r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cap="none" dirty="0" err="1">
                <a:solidFill>
                  <a:schemeClr val="accent1">
                    <a:lumMod val="75000"/>
                  </a:schemeClr>
                </a:solidFill>
              </a:rPr>
              <a:t>eines</a:t>
            </a:r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 RL-Agents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4420A7C9-EED2-B221-74F7-E05C7F8F7F91}"/>
              </a:ext>
            </a:extLst>
          </p:cNvPr>
          <p:cNvSpPr txBox="1">
            <a:spLocks/>
          </p:cNvSpPr>
          <p:nvPr/>
        </p:nvSpPr>
        <p:spPr>
          <a:xfrm>
            <a:off x="1418592" y="37995570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 err="1"/>
              <a:t>Ausblick</a:t>
            </a:r>
            <a:endParaRPr lang="en-US" sz="3999" b="1" cap="none" dirty="0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B29EED7-B57B-3C34-FC43-31BDA2F4A718}"/>
              </a:ext>
            </a:extLst>
          </p:cNvPr>
          <p:cNvSpPr txBox="1">
            <a:spLocks/>
          </p:cNvSpPr>
          <p:nvPr/>
        </p:nvSpPr>
        <p:spPr>
          <a:xfrm>
            <a:off x="1418592" y="32639683"/>
            <a:ext cx="13521510" cy="2008874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-Zusammensetzung: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Positiver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: Tor erzielt, hohe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Puckgeschwindigkeit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erzeugt, Puck gegen gegnerische Rückwand geschossen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Negativer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: Gegentor, unnötige Richtungswechsel, Puck in eigener Hälfte, unnötiges Verlassen der Position relativ zur Tormitte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58735D0E-B298-A334-F429-1DCE52651D05}"/>
              </a:ext>
            </a:extLst>
          </p:cNvPr>
          <p:cNvSpPr txBox="1">
            <a:spLocks/>
          </p:cNvSpPr>
          <p:nvPr/>
        </p:nvSpPr>
        <p:spPr>
          <a:xfrm>
            <a:off x="15776274" y="26115214"/>
            <a:ext cx="4927243" cy="3287451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Training im Selfplay-Modus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mehrere Kopien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spielen parallel gegeneinander und lernen dabei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platzhalter 14">
            <a:extLst>
              <a:ext uri="{FF2B5EF4-FFF2-40B4-BE49-F238E27FC236}">
                <a16:creationId xmlns:a16="http://schemas.microsoft.com/office/drawing/2014/main" id="{8E2CC839-586E-CD16-E9F9-0AFDD91C7D74}"/>
              </a:ext>
            </a:extLst>
          </p:cNvPr>
          <p:cNvSpPr txBox="1">
            <a:spLocks/>
          </p:cNvSpPr>
          <p:nvPr/>
        </p:nvSpPr>
        <p:spPr>
          <a:xfrm>
            <a:off x="15928257" y="29981436"/>
            <a:ext cx="12909555" cy="4826303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Rating-Algorithmus: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Objektive, absolute Metriken (z.B. Tore pro Zeit) sind abhängig vom Gegner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Einführung eines relativen Ratings, dass die Spielstärke verschiedener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in einem Turniersystem ermittelt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Glicko2-Algorithmus: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Iteratives Verfahren zur Berechnung des relativen Fähigkeitsniveaus von Spielern in Nullsummenspielen mit zwei Spielern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Berücksichtigt neben dem Spielergebnis eine Schätzung der Übereinstimmung der Spielstärke mit der aktuellen Wertung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Berücksichtigt die Volatilität der Spielstärke [2]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2799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2799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2799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600C1FD-EBDA-7E0B-A10B-F279B84D6904}"/>
              </a:ext>
            </a:extLst>
          </p:cNvPr>
          <p:cNvSpPr txBox="1"/>
          <p:nvPr/>
        </p:nvSpPr>
        <p:spPr>
          <a:xfrm>
            <a:off x="15834142" y="35943944"/>
            <a:ext cx="1309888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E. Todorov, T. Erez, and Y.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Tassa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in 2012 IEEE/RSJ International Conference on Intelligent Robots and 	Systems, pp. 5026–5033, IEEE, 2012.</a:t>
            </a:r>
          </a:p>
          <a:p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M.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Glickman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glicko-2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2022.</a:t>
            </a:r>
          </a:p>
          <a:p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[3] R. Sutton and A.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Barto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Reinforcement Learning,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edition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	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Adaptive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MIT Press, 	2018.</a:t>
            </a:r>
          </a:p>
          <a:p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[4] E. S. de Lima,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Artificial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lecture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07 –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steering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behaviors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2020.</a:t>
            </a:r>
          </a:p>
          <a:p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[5] I.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Millington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J.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Funge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Artificial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Games. CRC Press, 2009.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platzhalter 14">
            <a:extLst>
              <a:ext uri="{FF2B5EF4-FFF2-40B4-BE49-F238E27FC236}">
                <a16:creationId xmlns:a16="http://schemas.microsoft.com/office/drawing/2014/main" id="{F219D18C-F76B-23F8-D129-7AE7AFEDA0A3}"/>
              </a:ext>
            </a:extLst>
          </p:cNvPr>
          <p:cNvSpPr txBox="1">
            <a:spLocks/>
          </p:cNvSpPr>
          <p:nvPr/>
        </p:nvSpPr>
        <p:spPr>
          <a:xfrm>
            <a:off x="1418592" y="38525356"/>
            <a:ext cx="13719014" cy="2993446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Training neuer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mit verschiedenen Parameter-Konfigurationen und Bewertung mit dem Rating-Algorithmus 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Bestmöglicher Agent ermitteln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 mit Domain-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Randomization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-Techniken  Verkleinerung des Domain Gap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Menschliche Spieldaten sammeln und Anwendung dieser mit Offline Reinforcement Learning-Techniken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Bereitstellung des KI-Models zur Anwendung am realen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Airhockey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-Tisch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2799" dirty="0"/>
          </a:p>
        </p:txBody>
      </p:sp>
      <p:sp>
        <p:nvSpPr>
          <p:cNvPr id="95" name="Textplatzhalter 14">
            <a:extLst>
              <a:ext uri="{FF2B5EF4-FFF2-40B4-BE49-F238E27FC236}">
                <a16:creationId xmlns:a16="http://schemas.microsoft.com/office/drawing/2014/main" id="{25FC069B-26AA-F893-BA31-82D958932B37}"/>
              </a:ext>
            </a:extLst>
          </p:cNvPr>
          <p:cNvSpPr txBox="1">
            <a:spLocks/>
          </p:cNvSpPr>
          <p:nvPr/>
        </p:nvSpPr>
        <p:spPr>
          <a:xfrm>
            <a:off x="1418592" y="35764616"/>
            <a:ext cx="13834258" cy="2097604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Erweiterung und Anpassung der Unity-Simulation mit der Physik-Engine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ermöglicht eine realistische Simulation der Zielumgebung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Der Agent erreicht beim Training ein durchschnittliches menschliches Spielerniveau nach ca. 24h und fortgeschrittenes Niveau nach ca. </a:t>
            </a:r>
            <a:r>
              <a:rPr lang="de-DE" sz="28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48h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Der Rating-Algorithmus ermöglicht objektive Bewertung verschiedener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Agents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D89465D-5270-6B09-2D8B-2F9754D51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592" y="1053622"/>
            <a:ext cx="10401300" cy="20455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7F9D440-2E50-27A7-CB5A-CAF33423E974}"/>
              </a:ext>
            </a:extLst>
          </p:cNvPr>
          <p:cNvSpPr txBox="1"/>
          <p:nvPr/>
        </p:nvSpPr>
        <p:spPr>
          <a:xfrm>
            <a:off x="18130854" y="14835730"/>
            <a:ext cx="741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1: Projektübersicht des Softwareteils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-Projekts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BE92AC-4677-853C-CFCD-82936B951702}"/>
              </a:ext>
            </a:extLst>
          </p:cNvPr>
          <p:cNvSpPr txBox="1"/>
          <p:nvPr/>
        </p:nvSpPr>
        <p:spPr>
          <a:xfrm>
            <a:off x="9147304" y="20321227"/>
            <a:ext cx="4957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2: Zusammenhang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-Komponenten in der Software-Architektur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9B7195-A117-8296-D617-C1221331266E}"/>
              </a:ext>
            </a:extLst>
          </p:cNvPr>
          <p:cNvSpPr txBox="1"/>
          <p:nvPr/>
        </p:nvSpPr>
        <p:spPr>
          <a:xfrm>
            <a:off x="9639006" y="24380222"/>
            <a:ext cx="405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3: Graphische Darstellung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ArriveSteering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-Algorithmus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AB748D-AB21-E5B0-5D1A-C5F425814729}"/>
              </a:ext>
            </a:extLst>
          </p:cNvPr>
          <p:cNvSpPr txBox="1"/>
          <p:nvPr/>
        </p:nvSpPr>
        <p:spPr>
          <a:xfrm>
            <a:off x="19100931" y="24662144"/>
            <a:ext cx="656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4: 3D-Airhockey-Simulation aus Spielerperspektive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0A3009-DD26-37CA-33AA-F6D690EF83B1}"/>
              </a:ext>
            </a:extLst>
          </p:cNvPr>
          <p:cNvSpPr txBox="1"/>
          <p:nvPr/>
        </p:nvSpPr>
        <p:spPr>
          <a:xfrm>
            <a:off x="6352759" y="32316602"/>
            <a:ext cx="733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5: Ablauf der Soft-Actor-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-Methode im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-Projekt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73522FA-0CEA-E60A-707B-F2CDAC142893}"/>
              </a:ext>
            </a:extLst>
          </p:cNvPr>
          <p:cNvSpPr txBox="1"/>
          <p:nvPr/>
        </p:nvSpPr>
        <p:spPr>
          <a:xfrm>
            <a:off x="19259289" y="28990521"/>
            <a:ext cx="957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6: Darstellung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-Entwicklung beim parallelen Training mit acht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03DC4F-AB6C-6D46-14D5-8CC12A1C0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2851" y="9158159"/>
            <a:ext cx="13527586" cy="55410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2D617DF-57EF-7A7B-CF6A-17C1F9376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7304" y="16182757"/>
            <a:ext cx="4957573" cy="40622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6B06966-CA5E-B18E-A0B0-C059AB919C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7303" y="21138248"/>
            <a:ext cx="4957573" cy="3203874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D445ECF9-E447-B735-E83C-32479E8D2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8546" y="28059960"/>
            <a:ext cx="8405718" cy="420931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7102D51-C1C1-2650-4116-6A89A379FD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0747" y="29814714"/>
            <a:ext cx="870141" cy="1494858"/>
          </a:xfrm>
          <a:prstGeom prst="rect">
            <a:avLst/>
          </a:prstGeom>
        </p:spPr>
      </p:pic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985A43-B4FF-3137-A721-4C97DF0298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61095" y="20275798"/>
            <a:ext cx="8523248" cy="428876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916026C-31EC-1401-DB5C-25C8B71D1BD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882"/>
          <a:stretch/>
        </p:blipFill>
        <p:spPr>
          <a:xfrm>
            <a:off x="21412110" y="25535765"/>
            <a:ext cx="5272879" cy="34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30232"/>
      </p:ext>
    </p:extLst>
  </p:cSld>
  <p:clrMapOvr>
    <a:masterClrMapping/>
  </p:clrMapOvr>
</p:sld>
</file>

<file path=ppt/theme/theme1.xml><?xml version="1.0" encoding="utf-8"?>
<a:theme xmlns:a="http://schemas.openxmlformats.org/drawingml/2006/main" name="HHN_Deuts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HN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HN_Campus_KU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739</Words>
  <Application>Microsoft Office PowerPoint</Application>
  <PresentationFormat>Benutzerdefiniert</PresentationFormat>
  <Paragraphs>72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HHN_Deutsch</vt:lpstr>
      <vt:lpstr>HHN_English</vt:lpstr>
      <vt:lpstr>HHN_Campus_KUEN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Amon</dc:creator>
  <cp:lastModifiedBy>Pascal Graf</cp:lastModifiedBy>
  <cp:revision>56</cp:revision>
  <cp:lastPrinted>2019-04-12T08:59:46Z</cp:lastPrinted>
  <dcterms:created xsi:type="dcterms:W3CDTF">2019-04-01T08:48:23Z</dcterms:created>
  <dcterms:modified xsi:type="dcterms:W3CDTF">2023-05-02T10:38:36Z</dcterms:modified>
</cp:coreProperties>
</file>